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4504" r:id="rId5"/>
  </p:sldMasterIdLst>
  <p:notesMasterIdLst>
    <p:notesMasterId r:id="rId28"/>
  </p:notesMasterIdLst>
  <p:sldIdLst>
    <p:sldId id="282" r:id="rId6"/>
    <p:sldId id="276" r:id="rId7"/>
    <p:sldId id="264" r:id="rId8"/>
    <p:sldId id="287" r:id="rId9"/>
    <p:sldId id="286" r:id="rId10"/>
    <p:sldId id="289" r:id="rId11"/>
    <p:sldId id="257" r:id="rId12"/>
    <p:sldId id="284" r:id="rId13"/>
    <p:sldId id="258" r:id="rId14"/>
    <p:sldId id="283" r:id="rId15"/>
    <p:sldId id="288" r:id="rId16"/>
    <p:sldId id="259" r:id="rId17"/>
    <p:sldId id="269" r:id="rId18"/>
    <p:sldId id="262" r:id="rId19"/>
    <p:sldId id="270" r:id="rId20"/>
    <p:sldId id="265" r:id="rId21"/>
    <p:sldId id="266" r:id="rId22"/>
    <p:sldId id="272" r:id="rId23"/>
    <p:sldId id="277" r:id="rId24"/>
    <p:sldId id="279" r:id="rId25"/>
    <p:sldId id="261" r:id="rId26"/>
    <p:sldId id="280" r:id="rId27"/>
  </p:sldIdLst>
  <p:sldSz cx="9144000" cy="6858000" type="screen4x3"/>
  <p:notesSz cx="6858000" cy="9144000"/>
  <p:embeddedFontLst>
    <p:embeddedFont>
      <p:font typeface="B Mitra" panose="00000400000000000000" pitchFamily="2" charset="-78"/>
      <p:regular r:id="rId29"/>
      <p:bold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Berlin Sans FB Demi" panose="020E0802020502020306" pitchFamily="34" charset="0"/>
      <p:bold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Titr" panose="00000700000000000000" pitchFamily="2" charset="-78"/>
      <p:bold r:id="rId44"/>
    </p:embeddedFont>
    <p:embeddedFont>
      <p:font typeface="Wingdings 2" panose="05020102010507070707" pitchFamily="18" charset="2"/>
      <p:regular r:id="rId45"/>
    </p:embeddedFont>
    <p:embeddedFont>
      <p:font typeface="Nazanin" panose="00000400000000000000" pitchFamily="2" charset="-78"/>
      <p:regular r:id="rId46"/>
      <p:bold r:id="rId47"/>
    </p:embeddedFont>
    <p:embeddedFont>
      <p:font typeface="B Titr" panose="00000700000000000000" pitchFamily="2" charset="-78"/>
      <p:bold r:id="rId48"/>
    </p:embeddedFont>
    <p:embeddedFont>
      <p:font typeface="Corbel" panose="020B050302020402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B Nazanin" panose="00000400000000000000" pitchFamily="2" charset="-78"/>
      <p:regular r:id="rId57"/>
      <p:bold r:id="rId58"/>
    </p:embeddedFont>
    <p:embeddedFont>
      <p:font typeface="IranNastaliq" panose="02020505000000020003" pitchFamily="18" charset="0"/>
      <p:regular r:id="rId59"/>
    </p:embeddedFont>
    <p:embeddedFont>
      <p:font typeface="B Koodak" panose="00000700000000000000" pitchFamily="2" charset="-78"/>
      <p:bold r:id="rId6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B"/>
    <a:srgbClr val="D91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8" autoAdjust="0"/>
    <p:restoredTop sz="94676" autoAdjust="0"/>
  </p:normalViewPr>
  <p:slideViewPr>
    <p:cSldViewPr>
      <p:cViewPr>
        <p:scale>
          <a:sx n="94" d="100"/>
          <a:sy n="94" d="100"/>
        </p:scale>
        <p:origin x="-130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1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Master" Target="slideMasters/slideMaster1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2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20" Type="http://schemas.openxmlformats.org/officeDocument/2006/relationships/slide" Target="slides/slide15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7A692E-BCEB-4B8B-A618-2ADF278BBE68}" type="datetimeFigureOut">
              <a:rPr lang="fa-IR" smtClean="0"/>
              <a:t>1443/09/29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B28A5E-67C5-4AAE-8B1E-4380FC35E78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85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6203-6410-4E4D-8794-EE168720372C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21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6203-6410-4E4D-8794-EE168720372C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21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66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023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28A5E-67C5-4AAE-8B1E-4380FC35E78C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050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2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7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42" y="4402669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7" y="6117338"/>
            <a:ext cx="857473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8"/>
            <a:ext cx="3609438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8"/>
            <a:ext cx="411480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2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92" y="3867153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1660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7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9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7" y="5299605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149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8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260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5" y="86302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201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5" y="685803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7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959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9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745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5" y="86302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201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5" y="685803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82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9" y="685803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890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447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7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8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046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7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7" y="2667002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33" y="6108176"/>
            <a:ext cx="857473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51" y="6108176"/>
            <a:ext cx="5314517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71" y="6108176"/>
            <a:ext cx="427833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76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9" y="2667000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21" y="6116072"/>
            <a:ext cx="413483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1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7" y="685803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3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5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8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8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32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616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55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2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197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6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9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6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720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 trans="68000" smoothness="7"/>
                    </a14:imgEffect>
                    <a14:imgEffect>
                      <a14:sharpenSoften amount="24000"/>
                    </a14:imgEffect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" y="2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7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83" y="6116072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CC7A49-7380-4B9C-9D44-BC5335133FA6}" type="datetimeFigureOut">
              <a:rPr lang="fa-IR" smtClean="0"/>
              <a:pPr/>
              <a:t>1443/09/29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001" y="6116072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21" y="6116072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998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  <p:sldLayoutId id="2147484520" r:id="rId16"/>
    <p:sldLayoutId id="214748452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38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141277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solidFill>
                  <a:srgbClr val="000000"/>
                </a:solidFill>
                <a:latin typeface="bmitra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12934" y="1335832"/>
            <a:ext cx="7739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دلایل درخواست پذیرش واحد تحقیق و توسعه:</a:t>
            </a:r>
            <a:endParaRPr lang="en-US" sz="28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38040" y="2139008"/>
            <a:ext cx="7515992" cy="3456384"/>
          </a:xfrm>
          <a:prstGeom prst="rect">
            <a:avLst/>
          </a:prstGeom>
        </p:spPr>
        <p:txBody>
          <a:bodyPr/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fa-IR" sz="14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fa-IR" sz="1400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 </a:t>
            </a:r>
            <a:r>
              <a:rPr lang="fa-IR" sz="14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دلایل درخواست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90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74027"/>
              </p:ext>
            </p:extLst>
          </p:nvPr>
        </p:nvGraphicFramePr>
        <p:xfrm>
          <a:off x="827588" y="836712"/>
          <a:ext cx="7488833" cy="5486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8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1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5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مبلغ (ریال)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عنوان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هزینه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مواد اولیه و بسته بندی</a:t>
                      </a:r>
                      <a:endParaRPr kumimoji="0" lang="fa-IR" altLang="fa-I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انرژی</a:t>
                      </a:r>
                      <a:endParaRPr kumimoji="0" lang="fa-IR" altLang="fa-I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تعمیرات و نگهداری</a:t>
                      </a:r>
                      <a:endParaRPr kumimoji="0" lang="fa-IR" altLang="fa-I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حقوق و دستمزد</a:t>
                      </a:r>
                      <a:endParaRPr kumimoji="0" lang="fa-IR" altLang="fa-I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متفرقه و پیش بینی نشده تولید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استهلاک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تسهیلات مالی</a:t>
                      </a:r>
                      <a:endParaRPr kumimoji="0" lang="fa-IR" altLang="fa-I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بیمه کارگاه یا دفتر</a:t>
                      </a:r>
                      <a:endParaRPr kumimoji="0" lang="fa-IR" altLang="fa-I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16237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کنترل کیفیت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1715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بازاریابی و تبلیغات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03600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برون سپاری در صورت وجود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15509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اجاره سالانه محل فعالیت (کارگاه، سوله، دفتر و ...)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24508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alt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هزینه اجاره وسیله حمل و نقل در صورت وجود</a:t>
                      </a:r>
                      <a:endParaRPr kumimoji="0" lang="fa-IR" alt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854" marR="5854" marT="585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B Titr" panose="000007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8137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alt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B Nazanin" panose="00000400000000000000" pitchFamily="2" charset="-78"/>
                        </a:rPr>
                        <a:t>جمع کل</a:t>
                      </a:r>
                      <a:endParaRPr kumimoji="0" lang="fa-IR" alt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B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884312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جدول هزینه ها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8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6" y="0"/>
            <a:ext cx="7704667" cy="1981200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تصا</a:t>
            </a:r>
            <a:r>
              <a:rPr lang="fa-IR" dirty="0" smtClean="0">
                <a:cs typeface="B Titr" panose="00000700000000000000" pitchFamily="2" charset="-78"/>
              </a:rPr>
              <a:t>ویر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تصویر از محل سازمان </a:t>
            </a:r>
            <a:r>
              <a:rPr lang="fa-IR" sz="2200" dirty="0" smtClean="0">
                <a:cs typeface="Titr" panose="00000700000000000000" pitchFamily="2" charset="-78"/>
              </a:rPr>
              <a:t>مادر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200" dirty="0">
              <a:cs typeface="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تصویر عمومی کارگاه سازمان </a:t>
            </a:r>
            <a:r>
              <a:rPr lang="fa-IR" sz="2200" dirty="0" smtClean="0">
                <a:cs typeface="Titr" panose="00000700000000000000" pitchFamily="2" charset="-78"/>
              </a:rPr>
              <a:t>مادر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200" dirty="0">
              <a:cs typeface="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تصاویر از محل فعلی واحد تحقیق و </a:t>
            </a:r>
            <a:r>
              <a:rPr lang="fa-IR" sz="2200" dirty="0" smtClean="0">
                <a:cs typeface="Titr" panose="00000700000000000000" pitchFamily="2" charset="-78"/>
              </a:rPr>
              <a:t>توسعه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sz="2200" dirty="0">
              <a:cs typeface="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200" dirty="0">
                <a:cs typeface="Titr" panose="00000700000000000000" pitchFamily="2" charset="-78"/>
              </a:rPr>
              <a:t>تصاویر محصولات واحد تحقیق و توسعه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جدول هزینه ها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مشتریان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7" y="2667000"/>
            <a:ext cx="7704667" cy="3138264"/>
          </a:xfrm>
        </p:spPr>
        <p:txBody>
          <a:bodyPr>
            <a:normAutofit/>
          </a:bodyPr>
          <a:lstStyle/>
          <a:p>
            <a:r>
              <a:rPr lang="fa-IR" sz="2200" dirty="0">
                <a:cs typeface="Titr" panose="00000700000000000000" pitchFamily="2" charset="-78"/>
              </a:rPr>
              <a:t>مهمترین مشتریان فعلی( معرفی مهمترین قراردادها</a:t>
            </a:r>
            <a:r>
              <a:rPr lang="fa-IR" sz="2200" dirty="0" smtClean="0">
                <a:cs typeface="Titr" panose="00000700000000000000" pitchFamily="2" charset="-78"/>
              </a:rPr>
              <a:t>):</a:t>
            </a:r>
          </a:p>
          <a:p>
            <a:endParaRPr lang="fa-IR" sz="2200" dirty="0">
              <a:cs typeface="Titr" panose="00000700000000000000" pitchFamily="2" charset="-78"/>
            </a:endParaRPr>
          </a:p>
          <a:p>
            <a:endParaRPr lang="fa-IR" sz="2200" dirty="0" smtClean="0">
              <a:cs typeface="Titr" panose="00000700000000000000" pitchFamily="2" charset="-78"/>
            </a:endParaRPr>
          </a:p>
          <a:p>
            <a:endParaRPr lang="fa-IR" sz="2200" dirty="0" smtClean="0">
              <a:cs typeface="Titr" panose="00000700000000000000" pitchFamily="2" charset="-78"/>
            </a:endParaRPr>
          </a:p>
          <a:p>
            <a:endParaRPr lang="fa-IR" sz="2200" dirty="0">
              <a:cs typeface="Titr" panose="00000700000000000000" pitchFamily="2" charset="-78"/>
            </a:endParaRPr>
          </a:p>
          <a:p>
            <a:r>
              <a:rPr lang="fa-IR" sz="2200" dirty="0">
                <a:cs typeface="Titr" panose="00000700000000000000" pitchFamily="2" charset="-78"/>
              </a:rPr>
              <a:t>مشتریان احتمالی آینده پس از استقرار در پارک:</a:t>
            </a: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جدول هزینه ها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72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064" y="1196752"/>
            <a:ext cx="3024336" cy="988740"/>
          </a:xfrm>
        </p:spPr>
        <p:txBody>
          <a:bodyPr>
            <a:normAutofit/>
          </a:bodyPr>
          <a:lstStyle/>
          <a:p>
            <a:r>
              <a:rPr lang="fa-IR" sz="3800" b="1" dirty="0" smtClean="0">
                <a:cs typeface="B Titr" panose="00000700000000000000" pitchFamily="2" charset="-78"/>
              </a:rPr>
              <a:t>بازار و فروش</a:t>
            </a:r>
            <a:endParaRPr lang="fa-IR" sz="38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3024" y="2204865"/>
            <a:ext cx="9217024" cy="3960440"/>
          </a:xfrm>
        </p:spPr>
        <p:txBody>
          <a:bodyPr>
            <a:normAutofit/>
          </a:bodyPr>
          <a:lstStyle/>
          <a:p>
            <a:r>
              <a:rPr lang="fa-IR" sz="1800" dirty="0">
                <a:cs typeface="Titr" panose="00000700000000000000" pitchFamily="2" charset="-78"/>
              </a:rPr>
              <a:t>میزان فروش سازمان مادر در سال گذشته </a:t>
            </a:r>
            <a:r>
              <a:rPr lang="fa-IR" sz="1100" dirty="0">
                <a:cs typeface="Titr" panose="00000700000000000000" pitchFamily="2" charset="-78"/>
              </a:rPr>
              <a:t>(مجموع مبالغ حاصل از عملیات فروش کالا و خدمات اعم از ثبت شده در </a:t>
            </a:r>
            <a:r>
              <a:rPr lang="en-US" sz="1100" dirty="0" smtClean="0">
                <a:cs typeface="Titr" panose="00000700000000000000" pitchFamily="2" charset="-78"/>
              </a:rPr>
              <a:t> </a:t>
            </a:r>
            <a:r>
              <a:rPr lang="fa-IR" sz="1100" dirty="0">
                <a:cs typeface="Titr" panose="00000700000000000000" pitchFamily="2" charset="-78"/>
              </a:rPr>
              <a:t>دفاتر رسمی یا غیر رسمی با مستندات):</a:t>
            </a:r>
          </a:p>
          <a:p>
            <a:pPr algn="r" rtl="1"/>
            <a:endParaRPr lang="en-US" sz="1200" dirty="0" smtClean="0">
              <a:cs typeface="Titr" panose="00000700000000000000" pitchFamily="2" charset="-78"/>
            </a:endParaRPr>
          </a:p>
          <a:p>
            <a:pPr algn="r" rtl="1"/>
            <a:endParaRPr lang="en-US" sz="1200" dirty="0" smtClean="0">
              <a:cs typeface="Titr" panose="00000700000000000000" pitchFamily="2" charset="-78"/>
            </a:endParaRPr>
          </a:p>
          <a:p>
            <a:pPr marL="0" indent="0" algn="r" rtl="1">
              <a:buNone/>
            </a:pPr>
            <a:endParaRPr lang="fa-IR" sz="1200" dirty="0">
              <a:cs typeface="Titr" panose="00000700000000000000" pitchFamily="2" charset="-78"/>
            </a:endParaRPr>
          </a:p>
          <a:p>
            <a:pPr algn="r" rtl="1"/>
            <a:r>
              <a:rPr lang="fa-IR" sz="1800" dirty="0">
                <a:cs typeface="Titr" panose="00000700000000000000" pitchFamily="2" charset="-78"/>
              </a:rPr>
              <a:t>پیش بینی فروش در سال آینده :</a:t>
            </a:r>
          </a:p>
          <a:p>
            <a:pPr marL="0" indent="0" algn="r" rtl="1">
              <a:buNone/>
            </a:pPr>
            <a:endParaRPr lang="fa-IR" sz="1800" dirty="0">
              <a:cs typeface="Titr" panose="00000700000000000000" pitchFamily="2" charset="-78"/>
            </a:endParaRPr>
          </a:p>
          <a:p>
            <a:pPr algn="r" rtl="1"/>
            <a:endParaRPr lang="fa-IR" sz="2200" dirty="0">
              <a:cs typeface="Titr" panose="00000700000000000000" pitchFamily="2" charset="-78"/>
            </a:endParaRPr>
          </a:p>
          <a:p>
            <a:pPr algn="r" rtl="1"/>
            <a:r>
              <a:rPr lang="fa-IR" sz="1800" dirty="0">
                <a:cs typeface="Titr" panose="00000700000000000000" pitchFamily="2" charset="-78"/>
              </a:rPr>
              <a:t>میزان صادرات سازمان مادر </a:t>
            </a:r>
            <a:r>
              <a:rPr lang="fa-IR" sz="1200" dirty="0">
                <a:cs typeface="Titr" panose="00000700000000000000" pitchFamily="2" charset="-78"/>
              </a:rPr>
              <a:t>(محصول، نام کشور ،میزان فروش</a:t>
            </a:r>
            <a:r>
              <a:rPr lang="fa-IR" sz="1200" dirty="0" smtClean="0">
                <a:cs typeface="Titr" panose="00000700000000000000" pitchFamily="2" charset="-78"/>
              </a:rPr>
              <a:t>):</a:t>
            </a:r>
            <a:endParaRPr lang="fa-IR" sz="1200" dirty="0">
              <a:cs typeface="Titr" panose="00000700000000000000" pitchFamily="2" charset="-78"/>
            </a:endParaRPr>
          </a:p>
          <a:p>
            <a:pPr marL="114300" indent="0">
              <a:buNone/>
            </a:pPr>
            <a:r>
              <a:rPr lang="fa-I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-11224"/>
            <a:ext cx="1584176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جدول هزینه ها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800" dirty="0" smtClean="0">
                <a:cs typeface="B Titr" panose="00000700000000000000" pitchFamily="2" charset="-78"/>
              </a:rPr>
              <a:t>هزینه ها</a:t>
            </a:r>
            <a:endParaRPr lang="fa-IR" sz="38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6" y="2420888"/>
            <a:ext cx="7787207" cy="2664296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2000" dirty="0">
                <a:cs typeface="Titr" panose="00000700000000000000" pitchFamily="2" charset="-78"/>
              </a:rPr>
              <a:t>جدول هزینه های واحد تحقیق و توسعه در سال گذشته </a:t>
            </a:r>
            <a:r>
              <a:rPr lang="fa-IR" sz="1200" dirty="0">
                <a:cs typeface="Titr" panose="00000700000000000000" pitchFamily="2" charset="-78"/>
              </a:rPr>
              <a:t>( در حد سرفصل هزینه ها) </a:t>
            </a:r>
            <a:endParaRPr lang="fa-IR" sz="1200" dirty="0" smtClean="0">
              <a:cs typeface="Titr" panose="00000700000000000000" pitchFamily="2" charset="-78"/>
            </a:endParaRPr>
          </a:p>
          <a:p>
            <a:pPr algn="r" rtl="1"/>
            <a:endParaRPr lang="fa-IR" sz="1200" dirty="0" smtClean="0">
              <a:cs typeface="Titr" panose="00000700000000000000" pitchFamily="2" charset="-78"/>
            </a:endParaRPr>
          </a:p>
          <a:p>
            <a:pPr algn="r" rtl="1"/>
            <a:endParaRPr lang="fa-IR" sz="1200" dirty="0" smtClean="0">
              <a:cs typeface="Titr" panose="00000700000000000000" pitchFamily="2" charset="-78"/>
            </a:endParaRPr>
          </a:p>
          <a:p>
            <a:pPr algn="r" rtl="1"/>
            <a:endParaRPr lang="fa-IR" sz="1200" dirty="0">
              <a:cs typeface="Titr" panose="00000700000000000000" pitchFamily="2" charset="-78"/>
            </a:endParaRPr>
          </a:p>
          <a:p>
            <a:pPr algn="r" rtl="1"/>
            <a:r>
              <a:rPr lang="fa-IR" sz="2000" dirty="0">
                <a:cs typeface="Titr" panose="00000700000000000000" pitchFamily="2" charset="-78"/>
              </a:rPr>
              <a:t>پیش بینی جدول هزینه های سال اول  واحد تحقیق و توسعه پس از </a:t>
            </a:r>
            <a:r>
              <a:rPr lang="fa-IR" sz="2000" dirty="0" smtClean="0">
                <a:cs typeface="Titr" panose="00000700000000000000" pitchFamily="2" charset="-78"/>
              </a:rPr>
              <a:t>پذیرش </a:t>
            </a:r>
            <a:r>
              <a:rPr lang="fa-IR" sz="2000" dirty="0">
                <a:cs typeface="Titr" panose="00000700000000000000" pitchFamily="2" charset="-78"/>
              </a:rPr>
              <a:t>در </a:t>
            </a:r>
            <a:r>
              <a:rPr lang="fa-IR" sz="2000" dirty="0" smtClean="0">
                <a:cs typeface="Titr" panose="00000700000000000000" pitchFamily="2" charset="-78"/>
              </a:rPr>
              <a:t>پارک</a:t>
            </a:r>
          </a:p>
          <a:p>
            <a:pPr algn="r" rtl="1"/>
            <a:endParaRPr lang="fa-IR" sz="2000" dirty="0" smtClean="0">
              <a:cs typeface="Titr" panose="00000700000000000000" pitchFamily="2" charset="-78"/>
            </a:endParaRPr>
          </a:p>
          <a:p>
            <a:pPr algn="r" rtl="1"/>
            <a:endParaRPr lang="fa-IR" sz="2000" dirty="0">
              <a:cs typeface="Titr" panose="00000700000000000000" pitchFamily="2" charset="-78"/>
            </a:endParaRPr>
          </a:p>
          <a:p>
            <a:pPr algn="r" rtl="1"/>
            <a:r>
              <a:rPr lang="fa-IR" sz="2000" dirty="0">
                <a:cs typeface="Titr" panose="00000700000000000000" pitchFamily="2" charset="-78"/>
              </a:rPr>
              <a:t>جدول محل تامین اعتبارات مورد نیاز </a:t>
            </a:r>
            <a:r>
              <a:rPr lang="fa-IR" sz="1200" dirty="0">
                <a:cs typeface="Titr" panose="00000700000000000000" pitchFamily="2" charset="-78"/>
              </a:rPr>
              <a:t>(میزان اعتبار مورد نیاز با ذکر موارد، آورده ی سازمان مادر، سرمایه گذار و ...)       </a:t>
            </a:r>
            <a:r>
              <a:rPr lang="fa-IR" dirty="0">
                <a:cs typeface="Titr" panose="00000700000000000000" pitchFamily="2" charset="-78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endParaRPr lang="fa-IR" sz="2000" dirty="0">
              <a:cs typeface="Titr" panose="00000700000000000000" pitchFamily="2" charset="-78"/>
            </a:endParaRPr>
          </a:p>
          <a:p>
            <a:pPr algn="r" rtl="1"/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جدول هزینه ها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7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05" y="835766"/>
            <a:ext cx="7704667" cy="1512168"/>
          </a:xfrm>
        </p:spPr>
        <p:txBody>
          <a:bodyPr>
            <a:normAutofit/>
          </a:bodyPr>
          <a:lstStyle/>
          <a:p>
            <a:r>
              <a:rPr lang="fa-IR" sz="3800" b="1" dirty="0" smtClean="0">
                <a:cs typeface="B Titr" panose="00000700000000000000" pitchFamily="2" charset="-78"/>
              </a:rPr>
              <a:t>استراتژی بازاریابی ورود محصول  </a:t>
            </a:r>
            <a:endParaRPr lang="fa-IR" sz="3800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2204864"/>
            <a:ext cx="5545812" cy="93610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dirty="0">
                <a:cs typeface="Titr" panose="00000700000000000000" pitchFamily="2" charset="-78"/>
              </a:rPr>
              <a:t>استراتژی های ورود محصول منتج از تحقیق و </a:t>
            </a:r>
            <a:r>
              <a:rPr lang="fa-IR" sz="2000" dirty="0" smtClean="0">
                <a:cs typeface="Titr" panose="00000700000000000000" pitchFamily="2" charset="-78"/>
              </a:rPr>
              <a:t>توسعه به بازار:</a:t>
            </a:r>
            <a:endParaRPr lang="fa-IR" sz="2000" dirty="0">
              <a:cs typeface="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استراتژی های بازار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62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>
                <a:cs typeface="B Titr" panose="00000700000000000000" pitchFamily="2" charset="-78"/>
              </a:rPr>
              <a:t>معرفی رقبای داخلی و خارجی محصول واحد تحقیق و توسعه</a:t>
            </a:r>
            <a:endParaRPr lang="fa-IR" sz="2400" b="1" dirty="0"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059411"/>
              </p:ext>
            </p:extLst>
          </p:nvPr>
        </p:nvGraphicFramePr>
        <p:xfrm>
          <a:off x="827583" y="2438400"/>
          <a:ext cx="7859216" cy="2502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4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4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692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معایب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مزیت رقابتی </a:t>
                      </a:r>
                      <a:endParaRPr lang="en-US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واحد تولید کننده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cs typeface="B Nazanin" panose="00000400000000000000" pitchFamily="2" charset="-78"/>
                        </a:rPr>
                        <a:t>نام محصول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69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69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69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27588" y="5229200"/>
            <a:ext cx="7704667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1400" b="1" dirty="0" smtClean="0">
                <a:cs typeface="B Titr" panose="00000700000000000000" pitchFamily="2" charset="-78"/>
              </a:rPr>
              <a:t>در این جدول مزایا و معایب محصول ناشی </a:t>
            </a:r>
            <a:r>
              <a:rPr lang="fa-IR" sz="1400" b="1" dirty="0" err="1" smtClean="0">
                <a:cs typeface="B Titr" panose="00000700000000000000" pitchFamily="2" charset="-78"/>
              </a:rPr>
              <a:t>ازطرح</a:t>
            </a:r>
            <a:r>
              <a:rPr lang="fa-IR" sz="1400" b="1" dirty="0" smtClean="0">
                <a:cs typeface="B Titr" panose="00000700000000000000" pitchFamily="2" charset="-78"/>
              </a:rPr>
              <a:t> پژوهشی در  مقایسه با رقبا درج می گردد.  </a:t>
            </a:r>
            <a:endParaRPr lang="fa-IR" sz="1400" b="1" dirty="0"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جدول رقبا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768966"/>
            <a:ext cx="43204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40804B"/>
                </a:solidFill>
                <a:cs typeface="B Mitra" panose="00000400000000000000" pitchFamily="2" charset="-78"/>
              </a:rPr>
              <a:t> </a:t>
            </a:r>
            <a:endParaRPr lang="fa-IR" sz="5400" b="1" dirty="0">
              <a:solidFill>
                <a:srgbClr val="40804B"/>
              </a:solidFill>
              <a:cs typeface="B Mitr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204" y="2060851"/>
            <a:ext cx="842493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دفترکاری با ذکر شرایط و مشخصات:   تقاضا دارید از پارک تامین شود؟ بله/خیر</a:t>
            </a: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آزمایشگاه 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با ذکر شرایط و </a:t>
            </a: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مشخصات:   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تقاضا دارید از پارک تامین شود؟ </a:t>
            </a: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بله/خیر</a:t>
            </a:r>
          </a:p>
          <a:p>
            <a:pPr>
              <a:lnSpc>
                <a:spcPct val="120000"/>
              </a:lnSpc>
              <a:defRPr/>
            </a:pP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 </a:t>
            </a: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کارگاه با ذکر شرایط و </a:t>
            </a: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مشخصات:      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تقاضا دارید از پارک تامین شود؟ بله/خیر</a:t>
            </a: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  <a:p>
            <a:pPr>
              <a:lnSpc>
                <a:spcPct val="120000"/>
              </a:lnSpc>
              <a:defRPr/>
            </a:pP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2729" y="175947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فضای مورد نیاز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1052736"/>
            <a:ext cx="331236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a-IR" sz="3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امکانات مورد نیاز</a:t>
            </a:r>
            <a:endParaRPr lang="fa-IR" sz="3800" b="1" dirty="0">
              <a:effectLst>
                <a:outerShdw blurRad="38100" dist="38100" dir="2700000" algn="tl">
                  <a:srgbClr val="C0C0C0"/>
                </a:outerShdw>
              </a:effectLst>
              <a:latin typeface="Gill Sans MT"/>
              <a:ea typeface="2  Nazanin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42089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 تجهیزات و امکاناتی  که واحد تحقیق و توسعه پس از پذیرش به پارک می آورد: </a:t>
            </a:r>
            <a:endParaRPr lang="en-US" dirty="0" smtClean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 smtClean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 smtClean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 smtClean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امکانات مورد نیازی که </a:t>
            </a:r>
            <a:r>
              <a:rPr lang="fa-IR" dirty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پس از پذیرش تامین </a:t>
            </a:r>
            <a:r>
              <a:rPr lang="fa-IR" dirty="0" smtClean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خواهد نمود: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 smtClean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 smtClean="0">
              <a:solidFill>
                <a:srgbClr val="000000"/>
              </a:solidFill>
              <a:latin typeface="bmitra"/>
              <a:cs typeface="B Koodak" panose="000007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امکاناتی که </a:t>
            </a:r>
            <a:r>
              <a:rPr lang="fa-IR" dirty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پس از پذیرش از </a:t>
            </a:r>
            <a:r>
              <a:rPr lang="fa-IR" dirty="0" smtClean="0">
                <a:solidFill>
                  <a:srgbClr val="000000"/>
                </a:solidFill>
                <a:latin typeface="bmitra"/>
                <a:cs typeface="B Koodak" panose="00000700000000000000" pitchFamily="2" charset="-78"/>
              </a:rPr>
              <a:t>پارک تامین می شود: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a-IR" dirty="0">
              <a:solidFill>
                <a:srgbClr val="000000"/>
              </a:solidFill>
              <a:latin typeface="bmitra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امکانات مورد نیاز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8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916238" y="3665538"/>
            <a:ext cx="102711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/>
            <a:endParaRPr lang="en-US" sz="1800"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65612" y="1956070"/>
            <a:ext cx="9612560" cy="240065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36000" algn="ctr">
              <a:lnSpc>
                <a:spcPct val="150000"/>
              </a:lnSpc>
              <a:spcBef>
                <a:spcPct val="50000"/>
              </a:spcBef>
              <a:defRPr/>
            </a:pPr>
            <a:endParaRPr lang="fa-IR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-2403648"/>
            <a:ext cx="2520280" cy="36009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6350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IranNastaliq" panose="02020505000000020003" pitchFamily="18" charset="0"/>
              <a:cs typeface="IranNastaliq" panose="02020505000000020003" pitchFamily="18" charset="0"/>
            </a:endParaRPr>
          </a:p>
          <a:p>
            <a:r>
              <a:rPr lang="fa-IR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         </a:t>
            </a:r>
          </a:p>
          <a:p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  <a:p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8998"/>
            <a:ext cx="2008924" cy="17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0984" y="2186902"/>
            <a:ext cx="648072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chemeClr val="tx2">
                    <a:lumMod val="75000"/>
                  </a:schemeClr>
                </a:solidFill>
                <a:cs typeface="Titr" panose="00000700000000000000" pitchFamily="2" charset="-78"/>
              </a:rPr>
              <a:t/>
            </a:r>
            <a:br>
              <a:rPr lang="fa-IR" dirty="0">
                <a:solidFill>
                  <a:schemeClr val="tx2">
                    <a:lumMod val="75000"/>
                  </a:schemeClr>
                </a:solidFill>
                <a:cs typeface="Titr" panose="00000700000000000000" pitchFamily="2" charset="-78"/>
              </a:rPr>
            </a:br>
            <a:r>
              <a:rPr lang="fa-I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دفاعیه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 </a:t>
            </a:r>
            <a:r>
              <a:rPr lang="fa-I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 واحد تحقیق و توسعه </a:t>
            </a:r>
          </a:p>
          <a:p>
            <a:pPr algn="ctr"/>
            <a:endParaRPr lang="fa-I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Titr" panose="00000700000000000000" pitchFamily="2" charset="-78"/>
            </a:endParaRPr>
          </a:p>
          <a:p>
            <a:pPr algn="ctr"/>
            <a:r>
              <a:rPr lang="fa-I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در </a:t>
            </a:r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جلسه </a:t>
            </a:r>
            <a:r>
              <a:rPr lang="fa-I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شورای </a:t>
            </a:r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فناوری  </a:t>
            </a:r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Titr" panose="00000700000000000000" pitchFamily="2" charset="-78"/>
            </a:endParaRPr>
          </a:p>
          <a:p>
            <a:pPr algn="ctr"/>
            <a:endParaRPr lang="en-US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Titr" panose="00000700000000000000" pitchFamily="2" charset="-78"/>
            </a:endParaRPr>
          </a:p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/>
            </a:r>
            <a:b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</a:br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  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  </a:t>
            </a:r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جهت </a:t>
            </a:r>
            <a:r>
              <a:rPr lang="fa-I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ranNastaliq" panose="02020505000000020003" pitchFamily="18" charset="0"/>
                <a:cs typeface="Titr" panose="00000700000000000000" pitchFamily="2" charset="-78"/>
              </a:rPr>
              <a:t>یک سال فعالیت در مرحله پارک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IranNastaliq" panose="02020505000000020003" pitchFamily="18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02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6" y="0"/>
            <a:ext cx="7515991" cy="30480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همکاری های پیشنهادی متقابل واحد تحقیق و  توسعه  با پارک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2708920"/>
            <a:ext cx="7515992" cy="3024336"/>
          </a:xfrm>
        </p:spPr>
        <p:txBody>
          <a:bodyPr/>
          <a:lstStyle/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fa-IR" dirty="0" smtClean="0"/>
              <a:t>.......................................................................................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fa-IR" dirty="0"/>
              <a:t>.......................................................................................</a:t>
            </a:r>
            <a:endParaRPr lang="en-US" dirty="0"/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fa-IR" dirty="0"/>
              <a:t>.......................................................................................</a:t>
            </a:r>
            <a:endParaRPr lang="en-US" dirty="0"/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fa-IR" dirty="0" smtClean="0"/>
              <a:t>.......................................................................................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fa-IR" dirty="0" smtClean="0"/>
              <a:t>.......................................................................................</a:t>
            </a:r>
          </a:p>
          <a:p>
            <a:pPr marL="342900" indent="-342900" algn="r">
              <a:buFont typeface="Wingdings" panose="05000000000000000000" pitchFamily="2" charset="2"/>
              <a:buChar char="v"/>
            </a:pPr>
            <a:r>
              <a:rPr lang="fa-IR" dirty="0"/>
              <a:t>.......................................................................................</a:t>
            </a:r>
            <a:endParaRPr lang="en-US" dirty="0"/>
          </a:p>
          <a:p>
            <a:pPr marL="342900" indent="-342900" algn="r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r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r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پتانسیل های همکاری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7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04667" cy="1080117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fa-IR" sz="3800" b="1" dirty="0">
                <a:cs typeface="B Titr" panose="00000700000000000000" pitchFamily="2" charset="-78"/>
              </a:rPr>
              <a:t>برنامه کاری</a:t>
            </a:r>
            <a:r>
              <a:rPr lang="fa-IR" sz="2000" b="1" dirty="0">
                <a:cs typeface="B Titr" panose="00000700000000000000" pitchFamily="2" charset="-78"/>
              </a:rPr>
              <a:t>(در حوزه توسعه تکنولوژی، محصولات و بازار درپارک)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05" y="2276872"/>
            <a:ext cx="7704667" cy="3312368"/>
          </a:xfrm>
        </p:spPr>
        <p:txBody>
          <a:bodyPr>
            <a:normAutofit/>
          </a:bodyPr>
          <a:lstStyle/>
          <a:p>
            <a:pPr algn="r" rtl="1"/>
            <a:r>
              <a:rPr lang="fa-IR" sz="1600" b="1" dirty="0">
                <a:ln w="3175" cmpd="sng">
                  <a:noFill/>
                </a:ln>
                <a:latin typeface="+mj-lt"/>
                <a:ea typeface="+mj-ea"/>
                <a:cs typeface="B Titr" panose="00000700000000000000" pitchFamily="2" charset="-78"/>
              </a:rPr>
              <a:t> ارائه برنامه سال اول استقرار واحد تحقیق و توسعه در پارک همراه با زمان بندی و امکانات مورد </a:t>
            </a:r>
            <a:r>
              <a:rPr lang="fa-IR" sz="1600" b="1" dirty="0" smtClean="0">
                <a:ln w="3175" cmpd="sng">
                  <a:noFill/>
                </a:ln>
                <a:latin typeface="+mj-lt"/>
                <a:ea typeface="+mj-ea"/>
                <a:cs typeface="B Titr" panose="00000700000000000000" pitchFamily="2" charset="-78"/>
              </a:rPr>
              <a:t>نیاز</a:t>
            </a:r>
          </a:p>
          <a:p>
            <a:pPr marL="0" indent="0" algn="r" rtl="1">
              <a:buNone/>
            </a:pPr>
            <a:endParaRPr lang="en-US" sz="2000" b="1" dirty="0" smtClean="0">
              <a:ln w="3175" cmpd="sng">
                <a:noFill/>
              </a:ln>
              <a:latin typeface="+mj-lt"/>
              <a:ea typeface="+mj-ea"/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2000" b="1" dirty="0" smtClean="0">
              <a:ln w="3175" cmpd="sng">
                <a:noFill/>
              </a:ln>
              <a:latin typeface="+mj-lt"/>
              <a:ea typeface="+mj-ea"/>
              <a:cs typeface="B Titr" panose="00000700000000000000" pitchFamily="2" charset="-78"/>
            </a:endParaRPr>
          </a:p>
          <a:p>
            <a:pPr algn="r" rtl="1"/>
            <a:endParaRPr lang="fa-IR" sz="2000" b="1" dirty="0">
              <a:ln w="3175" cmpd="sng">
                <a:noFill/>
              </a:ln>
              <a:latin typeface="+mj-lt"/>
              <a:ea typeface="+mj-ea"/>
              <a:cs typeface="B Titr" panose="00000700000000000000" pitchFamily="2" charset="-78"/>
            </a:endParaRPr>
          </a:p>
          <a:p>
            <a:pPr algn="r" rtl="1"/>
            <a:r>
              <a:rPr lang="fa-IR" sz="1600" b="1" dirty="0">
                <a:ln w="3175" cmpd="sng">
                  <a:noFill/>
                </a:ln>
                <a:latin typeface="+mj-lt"/>
                <a:ea typeface="+mj-ea"/>
                <a:cs typeface="B Titr" panose="00000700000000000000" pitchFamily="2" charset="-78"/>
              </a:rPr>
              <a:t>ارائه خلاصه ای از برنامه طرح پژوهشی مورد نظر برای اجرا در پارک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7588" y="3861050"/>
            <a:ext cx="7704667" cy="89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a-IR" sz="1200" dirty="0"/>
          </a:p>
        </p:txBody>
      </p:sp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برنامه کاری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سایر مواردی که توضیح آن را ضروری می دانید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سایر توضیحات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56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72" y="3789040"/>
            <a:ext cx="7853536" cy="432048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  <a:t/>
            </a:r>
            <a:br>
              <a:rPr lang="fa-IR" sz="28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Nazanin" panose="00000400000000000000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نام شرکت (نام کامل تجاری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):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/>
            </a:r>
            <a:b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</a:b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عنوان ایده محوری: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تاریخ ثبت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: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محل ثبت</a:t>
            </a:r>
            <a:r>
              <a:rPr lang="fa-IR" sz="20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:</a:t>
            </a: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/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نشانی دفتر:</a:t>
            </a:r>
            <a:b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</a:br>
            <a:r>
              <a:rPr lang="fa-IR" sz="20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ea typeface="+mn-ea"/>
                <a:cs typeface="B Titr" panose="00000700000000000000" pitchFamily="2" charset="-78"/>
              </a:rPr>
              <a:t>نشانی کارگاه محل تولید:</a:t>
            </a:r>
            <a:r>
              <a:rPr lang="fa-IR" sz="2800" b="1" dirty="0">
                <a:solidFill>
                  <a:schemeClr val="bg2">
                    <a:lumMod val="10000"/>
                  </a:schemeClr>
                </a:solidFill>
                <a:cs typeface="Nazanin" panose="00000400000000000000" pitchFamily="2" charset="-78"/>
              </a:rPr>
              <a:t/>
            </a:r>
            <a:br>
              <a:rPr lang="fa-IR" sz="2800" b="1" dirty="0">
                <a:solidFill>
                  <a:schemeClr val="bg2">
                    <a:lumMod val="10000"/>
                  </a:schemeClr>
                </a:solidFill>
                <a:cs typeface="Nazanin" panose="00000400000000000000" pitchFamily="2" charset="-78"/>
              </a:rPr>
            </a:br>
            <a:r>
              <a:rPr lang="fa-IR" altLang="en-US" sz="2800" b="1" dirty="0">
                <a:ea typeface="B Nazanin" panose="00000400000000000000" pitchFamily="2" charset="-78"/>
                <a:cs typeface="B Nazanin" panose="00000400000000000000" pitchFamily="2" charset="-78"/>
              </a:rPr>
              <a:t/>
            </a:r>
            <a:br>
              <a:rPr lang="fa-IR" altLang="en-US" sz="2800" b="1" dirty="0">
                <a:ea typeface="B Nazanin" panose="00000400000000000000" pitchFamily="2" charset="-78"/>
                <a:cs typeface="B Nazanin" panose="00000400000000000000" pitchFamily="2" charset="-78"/>
              </a:rPr>
            </a:br>
            <a:endParaRPr lang="fa-IR" sz="2800" b="1" dirty="0">
              <a:solidFill>
                <a:schemeClr val="bg2">
                  <a:lumMod val="10000"/>
                </a:schemeClr>
              </a:solidFill>
              <a:cs typeface="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معرفی شرکت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9552" y="116632"/>
            <a:ext cx="3312368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معرفی محصول/خدمت</a:t>
            </a:r>
            <a:endParaRPr lang="en-US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049805"/>
            <a:ext cx="732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fa-IR" sz="2400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شرح مختصری از دانش فنی و روش تولید کالاها یا ارائه خدمات: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218" y="3068960"/>
            <a:ext cx="841488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dirty="0">
              <a:cs typeface="Titr" panose="00000700000000000000" pitchFamily="2" charset="-78"/>
            </a:endParaRPr>
          </a:p>
          <a:p>
            <a:r>
              <a:rPr lang="fa-IR" dirty="0" smtClean="0">
                <a:cs typeface="Titr" panose="00000700000000000000" pitchFamily="2" charset="-78"/>
              </a:rPr>
              <a:t>نام </a:t>
            </a:r>
            <a:r>
              <a:rPr lang="fa-IR" dirty="0">
                <a:cs typeface="Titr" panose="00000700000000000000" pitchFamily="2" charset="-78"/>
              </a:rPr>
              <a:t>محصولات سازمان </a:t>
            </a:r>
            <a:r>
              <a:rPr lang="fa-IR" dirty="0" smtClean="0">
                <a:cs typeface="Titr" panose="00000700000000000000" pitchFamily="2" charset="-78"/>
              </a:rPr>
              <a:t>مادر: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Titr" panose="00000700000000000000" pitchFamily="2" charset="-78"/>
              </a:rPr>
              <a:t>1-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Titr" panose="00000700000000000000" pitchFamily="2" charset="-78"/>
              </a:rPr>
              <a:t>2-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Titr" panose="00000700000000000000" pitchFamily="2" charset="-78"/>
              </a:rPr>
              <a:t>3-</a:t>
            </a:r>
          </a:p>
          <a:p>
            <a:endParaRPr lang="fa-IR" dirty="0" smtClean="0">
              <a:cs typeface="Titr" panose="00000700000000000000" pitchFamily="2" charset="-78"/>
            </a:endParaRPr>
          </a:p>
          <a:p>
            <a:r>
              <a:rPr lang="fa-IR" dirty="0" smtClean="0">
                <a:cs typeface="Titr" panose="00000700000000000000" pitchFamily="2" charset="-78"/>
              </a:rPr>
              <a:t>مشخصات فنی طرح یا محصول تحقیق و توسعه:</a:t>
            </a:r>
            <a:endParaRPr lang="fa-IR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5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نوآوری  و مزیت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1381" y="1412779"/>
            <a:ext cx="5432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نوآوری طرح را در یک پاراگراف شرح دهید:</a:t>
            </a:r>
            <a:endParaRPr lang="fa-IR" sz="2400" dirty="0"/>
          </a:p>
        </p:txBody>
      </p:sp>
      <p:sp>
        <p:nvSpPr>
          <p:cNvPr id="10" name="Rectangle 9"/>
          <p:cNvSpPr/>
          <p:nvPr/>
        </p:nvSpPr>
        <p:spPr>
          <a:xfrm>
            <a:off x="2821571" y="3717034"/>
            <a:ext cx="5958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مزیت رقابتی طرح را در یک پاراگراف شرح دهید: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910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فناوری و نوآوری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9863" y="836614"/>
            <a:ext cx="8362950" cy="5760739"/>
          </a:xfrm>
        </p:spPr>
        <p:txBody>
          <a:bodyPr>
            <a:normAutofit/>
          </a:bodyPr>
          <a:lstStyle/>
          <a:p>
            <a:pPr marL="0" indent="0" algn="r" rtl="1" eaLnBrk="1" hangingPunct="1">
              <a:buNone/>
            </a:pPr>
            <a:r>
              <a:rPr lang="fa-IR" altLang="en-US" b="1" dirty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سطح فناوری:</a:t>
            </a:r>
          </a:p>
          <a:p>
            <a:pPr marL="0" indent="0" algn="r" rtl="1" eaLnBrk="1" hangingPunct="1">
              <a:buNone/>
            </a:pPr>
            <a:endParaRPr lang="fa-IR" altLang="en-US" b="1" dirty="0" smtClean="0">
              <a:solidFill>
                <a:schemeClr val="tx1"/>
              </a:solidFill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marL="0" indent="0" algn="r" rtl="1" eaLnBrk="1" hangingPunct="1">
              <a:buNone/>
            </a:pPr>
            <a:endParaRPr lang="fa-IR" altLang="en-US" b="1" dirty="0"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marL="0" indent="0" algn="r" rtl="1" eaLnBrk="1" hangingPunct="1">
              <a:buNone/>
            </a:pPr>
            <a:endParaRPr lang="fa-IR" altLang="en-US" b="1" dirty="0" smtClean="0">
              <a:solidFill>
                <a:schemeClr val="tx1"/>
              </a:solidFill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marL="0" indent="0" algn="r" rtl="1" eaLnBrk="1" hangingPunct="1">
              <a:buNone/>
            </a:pPr>
            <a:endParaRPr lang="fa-IR" altLang="en-US" b="1" dirty="0" smtClean="0">
              <a:solidFill>
                <a:schemeClr val="tx1"/>
              </a:solidFill>
              <a:ea typeface="B Nazanin" panose="00000400000000000000" pitchFamily="2" charset="-78"/>
              <a:cs typeface="B Nazanin" panose="00000400000000000000" pitchFamily="2" charset="-78"/>
            </a:endParaRPr>
          </a:p>
          <a:p>
            <a:pPr marL="0" indent="0" algn="r" rtl="1" eaLnBrk="1" hangingPunct="1">
              <a:buNone/>
            </a:pPr>
            <a:r>
              <a:rPr lang="fa-IR" altLang="en-US" b="1" dirty="0" smtClean="0">
                <a:solidFill>
                  <a:schemeClr val="bg2">
                    <a:lumMod val="10000"/>
                  </a:schemeClr>
                </a:solidFill>
                <a:latin typeface="Gill Sans MT" pitchFamily="34" charset="0"/>
                <a:cs typeface="B Titr" panose="00000700000000000000" pitchFamily="2" charset="-78"/>
              </a:rPr>
              <a:t>سطح نوآوری:</a:t>
            </a:r>
          </a:p>
          <a:p>
            <a:pPr marL="0" indent="0" algn="r" rtl="1" eaLnBrk="1" hangingPunct="1">
              <a:buNone/>
            </a:pPr>
            <a:endParaRPr lang="fa-IR" altLang="en-US" dirty="0" smtClean="0">
              <a:solidFill>
                <a:schemeClr val="tx1"/>
              </a:solidFill>
              <a:ea typeface="B Titr" panose="00000700000000000000" pitchFamily="2" charset="-78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21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121412"/>
              </p:ext>
            </p:extLst>
          </p:nvPr>
        </p:nvGraphicFramePr>
        <p:xfrm>
          <a:off x="1264473" y="4941168"/>
          <a:ext cx="7344816" cy="518160"/>
        </p:xfrm>
        <a:graphic>
          <a:graphicData uri="http://schemas.openxmlformats.org/drawingml/2006/table">
            <a:tbl>
              <a:tblPr/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0896">
                <a:tc>
                  <a:txBody>
                    <a:bodyPr/>
                    <a:lstStyle/>
                    <a:p>
                      <a:pPr algn="ctr"/>
                      <a:r>
                        <a:rPr lang="fa-IR" sz="1400" b="1" u="sng" dirty="0" smtClean="0">
                          <a:cs typeface="B Koodak" panose="00000700000000000000" pitchFamily="2" charset="-78"/>
                        </a:rPr>
                        <a:t>زمانی که فرد دارای مشاغل دیگری مانند مدرس ، شرکت دیگر دانشجو و ... دارد تمام وقت ذکر </a:t>
                      </a:r>
                      <a:r>
                        <a:rPr lang="fa-IR" sz="1400" b="1" u="sng" dirty="0" smtClean="0">
                          <a:cs typeface="B Koodak" panose="00000700000000000000" pitchFamily="2" charset="-78"/>
                        </a:rPr>
                        <a:t>نگردد</a:t>
                      </a:r>
                    </a:p>
                    <a:p>
                      <a:pPr algn="ctr"/>
                      <a:endParaRPr lang="fa-IR" sz="1400" b="1" u="sng" dirty="0" smtClean="0">
                        <a:cs typeface="B Koodak" panose="00000700000000000000" pitchFamily="2" charset="-78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ترکیب نیروی انسانی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5057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10382"/>
              </p:ext>
            </p:extLst>
          </p:nvPr>
        </p:nvGraphicFramePr>
        <p:xfrm>
          <a:off x="284176" y="1196752"/>
          <a:ext cx="8352929" cy="352839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13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xmlns="" val="694023190"/>
                    </a:ext>
                  </a:extLst>
                </a:gridCol>
                <a:gridCol w="1199519">
                  <a:extLst>
                    <a:ext uri="{9D8B030D-6E8A-4147-A177-3AD203B41FA5}">
                      <a16:colId xmlns:a16="http://schemas.microsoft.com/office/drawing/2014/main" xmlns="" val="50257017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6334">
                <a:tc rowSpan="2"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بیمه شده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نوع همکاری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مدرک تحصيلي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255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ردیف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33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پاره وقت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تمام وقت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سمت</a:t>
                      </a:r>
                      <a:endParaRPr lang="en-US" sz="18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306752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9553" y="5301208"/>
            <a:ext cx="8097552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6218" tIns="58108" rIns="116218" bIns="58108"/>
          <a:lstStyle>
            <a:lvl1pPr marL="107950" algn="r" rtl="1" eaLnBrk="0" hangingPunct="0">
              <a:spcBef>
                <a:spcPts val="1063"/>
              </a:spcBef>
              <a:buFont typeface="Arial" pitchFamily="34" charset="0"/>
              <a:defRPr sz="2100" b="1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620713" indent="-228600" algn="r" rtl="1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858838" indent="-228600" algn="r" rtl="1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143000" indent="-228600" algn="r" rtl="1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1371600" indent="-228600" algn="r" rtl="1" eaLnBrk="0" hangingPunct="0">
              <a:spcBef>
                <a:spcPts val="400"/>
              </a:spcBef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1828800" indent="-22860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286000" indent="-22860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2743200" indent="-22860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200400" indent="-22860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SzPct val="68000"/>
              <a:defRPr/>
            </a:pPr>
            <a:r>
              <a:rPr lang="fa-IR" altLang="en-US" sz="1400" dirty="0" smtClean="0">
                <a:cs typeface="B Nazanin" panose="00000400000000000000" pitchFamily="2" charset="-78"/>
              </a:rPr>
              <a:t>تعداد نیروی انسانی </a:t>
            </a:r>
            <a:r>
              <a:rPr lang="fa-IR" altLang="en-US" sz="1400" u="sng" dirty="0" smtClean="0">
                <a:cs typeface="B Nazanin" panose="00000400000000000000" pitchFamily="2" charset="-78"/>
              </a:rPr>
              <a:t>حال حاضر</a:t>
            </a:r>
            <a:r>
              <a:rPr lang="fa-IR" altLang="en-US" sz="1400" dirty="0" smtClean="0">
                <a:cs typeface="B Nazanin" panose="00000400000000000000" pitchFamily="2" charset="-78"/>
              </a:rPr>
              <a:t>: </a:t>
            </a:r>
            <a:r>
              <a:rPr lang="fa-IR" altLang="en-US" sz="1800" u="sng" dirty="0" smtClean="0">
                <a:cs typeface="B Nazanin" panose="00000400000000000000" pitchFamily="2" charset="-78"/>
              </a:rPr>
              <a:t>...... نفر </a:t>
            </a:r>
            <a:r>
              <a:rPr lang="fa-IR" altLang="en-US" sz="1400" dirty="0" smtClean="0">
                <a:cs typeface="B Nazanin" panose="00000400000000000000" pitchFamily="2" charset="-78"/>
              </a:rPr>
              <a:t>تمام وقت و  </a:t>
            </a:r>
            <a:r>
              <a:rPr lang="fa-IR" altLang="en-US" sz="1800" u="sng" dirty="0" smtClean="0">
                <a:cs typeface="B Nazanin" panose="00000400000000000000" pitchFamily="2" charset="-78"/>
              </a:rPr>
              <a:t>..... نفر </a:t>
            </a:r>
            <a:r>
              <a:rPr lang="fa-IR" altLang="en-US" sz="1400" dirty="0" smtClean="0">
                <a:cs typeface="B Nazanin" panose="00000400000000000000" pitchFamily="2" charset="-78"/>
              </a:rPr>
              <a:t>پاره وقت تعداد کل نیروی انسانی   </a:t>
            </a:r>
            <a:r>
              <a:rPr lang="fa-IR" altLang="en-US" sz="2400" u="sng" dirty="0" smtClean="0">
                <a:cs typeface="B Nazanin" panose="00000400000000000000" pitchFamily="2" charset="-78"/>
              </a:rPr>
              <a:t>..... </a:t>
            </a:r>
            <a:r>
              <a:rPr lang="fa-IR" altLang="en-US" sz="1800" u="sng" dirty="0" smtClean="0">
                <a:cs typeface="B Nazanin" panose="00000400000000000000" pitchFamily="2" charset="-78"/>
              </a:rPr>
              <a:t>نفر </a:t>
            </a:r>
            <a:r>
              <a:rPr lang="fa-IR" altLang="en-US" sz="1400" dirty="0" smtClean="0">
                <a:cs typeface="B Nazanin" panose="00000400000000000000" pitchFamily="2" charset="-78"/>
              </a:rPr>
              <a:t>می باشد.</a:t>
            </a:r>
          </a:p>
          <a:p>
            <a:pPr algn="ctr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  <a:buSzPct val="68000"/>
              <a:defRPr/>
            </a:pPr>
            <a:r>
              <a:rPr lang="fa-IR" altLang="en-US" sz="1400" dirty="0">
                <a:cs typeface="B Nazanin" panose="00000400000000000000" pitchFamily="2" charset="-78"/>
              </a:rPr>
              <a:t>تعداد نیروی انسانی </a:t>
            </a:r>
            <a:r>
              <a:rPr lang="fa-IR" altLang="en-US" sz="1400" u="sng" dirty="0" smtClean="0">
                <a:cs typeface="B Nazanin" panose="00000400000000000000" pitchFamily="2" charset="-78"/>
              </a:rPr>
              <a:t>سال آتی</a:t>
            </a:r>
            <a:r>
              <a:rPr lang="fa-IR" altLang="en-US" sz="1400" dirty="0" smtClean="0">
                <a:cs typeface="B Nazanin" panose="00000400000000000000" pitchFamily="2" charset="-78"/>
              </a:rPr>
              <a:t>: </a:t>
            </a:r>
            <a:r>
              <a:rPr lang="fa-IR" altLang="en-US" sz="1800" u="sng" dirty="0">
                <a:cs typeface="B Nazanin" panose="00000400000000000000" pitchFamily="2" charset="-78"/>
              </a:rPr>
              <a:t>...... نفر </a:t>
            </a:r>
            <a:r>
              <a:rPr lang="fa-IR" altLang="en-US" sz="1400" dirty="0">
                <a:cs typeface="B Nazanin" panose="00000400000000000000" pitchFamily="2" charset="-78"/>
              </a:rPr>
              <a:t>تمام وقت </a:t>
            </a:r>
            <a:r>
              <a:rPr lang="fa-IR" altLang="en-US" sz="1400" dirty="0" smtClean="0">
                <a:cs typeface="B Nazanin" panose="00000400000000000000" pitchFamily="2" charset="-78"/>
              </a:rPr>
              <a:t>و  </a:t>
            </a:r>
            <a:r>
              <a:rPr lang="fa-IR" altLang="en-US" sz="1800" u="sng" dirty="0">
                <a:cs typeface="B Nazanin" panose="00000400000000000000" pitchFamily="2" charset="-78"/>
              </a:rPr>
              <a:t>..... نفر </a:t>
            </a:r>
            <a:r>
              <a:rPr lang="fa-IR" altLang="en-US" sz="1400" dirty="0">
                <a:cs typeface="B Nazanin" panose="00000400000000000000" pitchFamily="2" charset="-78"/>
              </a:rPr>
              <a:t>پاره وقت تعداد کل نیروی انسانی  </a:t>
            </a:r>
            <a:r>
              <a:rPr lang="fa-IR" altLang="en-US" sz="1400" u="sng" dirty="0" smtClean="0">
                <a:cs typeface="B Nazanin" panose="00000400000000000000" pitchFamily="2" charset="-78"/>
              </a:rPr>
              <a:t>سال آتی </a:t>
            </a:r>
            <a:r>
              <a:rPr lang="fa-IR" altLang="en-US" sz="1800" u="sng" dirty="0">
                <a:cs typeface="B Nazanin" panose="00000400000000000000" pitchFamily="2" charset="-78"/>
              </a:rPr>
              <a:t>..... نفر </a:t>
            </a:r>
            <a:r>
              <a:rPr lang="fa-IR" altLang="en-US" sz="1400" dirty="0">
                <a:cs typeface="B Nazanin" panose="00000400000000000000" pitchFamily="2" charset="-78"/>
              </a:rPr>
              <a:t>می باشد.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91" y="745235"/>
            <a:ext cx="8385585" cy="1459631"/>
          </a:xfrm>
        </p:spPr>
        <p:txBody>
          <a:bodyPr>
            <a:normAutofit/>
          </a:bodyPr>
          <a:lstStyle/>
          <a:p>
            <a:r>
              <a:rPr lang="fa-IR" sz="2400" dirty="0" smtClean="0">
                <a:cs typeface="B Titr" panose="00000700000000000000" pitchFamily="2" charset="-78"/>
              </a:rPr>
              <a:t>ثبت مجوزهای شرکت، محصول</a:t>
            </a:r>
            <a:r>
              <a:rPr lang="fa-IR" sz="1600" dirty="0" smtClean="0">
                <a:cs typeface="B Titr" panose="00000700000000000000" pitchFamily="2" charset="-78"/>
              </a:rPr>
              <a:t>( استاندارد، پتنت ، مجوز و</a:t>
            </a:r>
            <a:r>
              <a:rPr lang="fa-IR" sz="1600" dirty="0">
                <a:cs typeface="B Titr" panose="00000700000000000000" pitchFamily="2" charset="-78"/>
              </a:rPr>
              <a:t>...) </a:t>
            </a:r>
            <a:r>
              <a:rPr lang="fa-IR" sz="1800" dirty="0">
                <a:cs typeface="B Titr" panose="00000700000000000000" pitchFamily="2" charset="-78"/>
              </a:rPr>
              <a:t/>
            </a:r>
            <a:br>
              <a:rPr lang="fa-IR" sz="1800" dirty="0">
                <a:cs typeface="B Titr" panose="00000700000000000000" pitchFamily="2" charset="-78"/>
              </a:rPr>
            </a:br>
            <a:r>
              <a:rPr lang="fa-IR" sz="1600" dirty="0">
                <a:cs typeface="B Titr" panose="00000700000000000000" pitchFamily="2" charset="-78"/>
              </a:rPr>
              <a:t>در صورتیکه واحد تحقیق و توسعه به صورت شرکت مستقل به ثبت رسیده و دارای مجوزهایی است، </a:t>
            </a:r>
            <a:r>
              <a:rPr lang="en-US" sz="1600" dirty="0" smtClean="0">
                <a:cs typeface="B Titr" panose="00000700000000000000" pitchFamily="2" charset="-78"/>
              </a:rPr>
              <a:t/>
            </a:r>
            <a:br>
              <a:rPr lang="en-US" sz="1600" dirty="0" smtClean="0">
                <a:cs typeface="B Titr" panose="00000700000000000000" pitchFamily="2" charset="-78"/>
              </a:rPr>
            </a:br>
            <a:r>
              <a:rPr lang="fa-IR" sz="1600" dirty="0" smtClean="0">
                <a:cs typeface="B Titr" panose="00000700000000000000" pitchFamily="2" charset="-78"/>
              </a:rPr>
              <a:t>جدول </a:t>
            </a:r>
            <a:r>
              <a:rPr lang="fa-IR" sz="1600" dirty="0">
                <a:cs typeface="B Titr" panose="00000700000000000000" pitchFamily="2" charset="-78"/>
              </a:rPr>
              <a:t>زیر تکمیل می </a:t>
            </a:r>
            <a:r>
              <a:rPr lang="fa-IR" sz="1600" dirty="0" smtClean="0">
                <a:cs typeface="B Titr" panose="00000700000000000000" pitchFamily="2" charset="-78"/>
              </a:rPr>
              <a:t>گردد.</a:t>
            </a:r>
            <a:endParaRPr lang="fa-IR" sz="16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908422"/>
              </p:ext>
            </p:extLst>
          </p:nvPr>
        </p:nvGraphicFramePr>
        <p:xfrm>
          <a:off x="467546" y="2276873"/>
          <a:ext cx="8352929" cy="359012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13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1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0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سال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محل صدور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استاندارد/ مجوز/ پتنت/.... 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مجوز متعلق به شرکت مادر / متعلق به شرکت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تحقیق و توسعه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محصول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مجوزهای </a:t>
            </a:r>
            <a:r>
              <a:rPr lang="fa-I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شرکت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52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38140"/>
            <a:ext cx="7920880" cy="327322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مجوزهای رسمی واحد تحقیق و توسعه </a:t>
            </a:r>
            <a:r>
              <a:rPr lang="fa-IR" sz="1200" dirty="0" smtClean="0">
                <a:cs typeface="B Titr" panose="00000700000000000000" pitchFamily="2" charset="-78"/>
              </a:rPr>
              <a:t>(تصویر در اسلاید درج گردد)</a:t>
            </a:r>
          </a:p>
          <a:p>
            <a:pPr marL="0" indent="0" algn="r" rtl="1">
              <a:buNone/>
            </a:pPr>
            <a:endParaRPr lang="fa-IR" sz="1200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200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sz="1200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Titr" panose="00000700000000000000" pitchFamily="2" charset="-78"/>
              </a:rPr>
              <a:t>خلاصه ای از سابقه و عملکرد واحد تحقیق و توسعه: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3908" y="692697"/>
            <a:ext cx="1152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Nazanin" panose="00000400000000000000" pitchFamily="2" charset="-78"/>
              </a:rPr>
              <a:t>R&amp;D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025" y="363117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تحقیق و توسعه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116632"/>
            <a:ext cx="2808312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معرفی واحد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R&amp;D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2360" y="-11224"/>
            <a:ext cx="1440160" cy="492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Titr" panose="00000700000000000000" pitchFamily="2" charset="-78"/>
              </a:rPr>
              <a:t>واحد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84F3D08AC40FCE4D8717BDC51D7D24AB" ma:contentTypeVersion="1" ma:contentTypeDescription="یک سند جدید ایجاد کنید." ma:contentTypeScope="" ma:versionID="fc254e178b62dd1a45da47b1b4e6fbcb">
  <xsd:schema xmlns:xsd="http://www.w3.org/2001/XMLSchema" xmlns:xs="http://www.w3.org/2001/XMLSchema" xmlns:p="http://schemas.microsoft.com/office/2006/metadata/properties" xmlns:ns1="http://schemas.microsoft.com/sharepoint/v3" xmlns:ns2="d2289274-6128-4816-ae07-41a25b982335" targetNamespace="http://schemas.microsoft.com/office/2006/metadata/properties" ma:root="true" ma:fieldsID="f5c093f007d23cc78b564b779fe12d2e" ns1:_="" ns2:_="">
    <xsd:import namespace="http://schemas.microsoft.com/sharepoint/v3"/>
    <xsd:import namespace="d2289274-6128-4816-ae07-41a25b9823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تاریخ شروع زمان بندی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تاریخ اتمام زمان بندی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89274-6128-4816-ae07-41a25b9823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d2289274-6128-4816-ae07-41a25b982335">5VXMWDDNTVKU-608-36</_dlc_DocId>
    <_dlc_DocIdUrl xmlns="d2289274-6128-4816-ae07-41a25b982335">
      <Url>https://www.sbu.ac.ir/rsbu/_layouts/DocIdRedir.aspx?ID=5VXMWDDNTVKU-608-36</Url>
      <Description>5VXMWDDNTVKU-608-36</Description>
    </_dlc_DocIdUrl>
  </documentManagement>
</p:properties>
</file>

<file path=customXml/itemProps1.xml><?xml version="1.0" encoding="utf-8"?>
<ds:datastoreItem xmlns:ds="http://schemas.openxmlformats.org/officeDocument/2006/customXml" ds:itemID="{5EA52EDB-1C12-4B27-97BC-E1872C76C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5126D-E90B-41E2-9B49-E45C90A45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289274-6128-4816-ae07-41a25b982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9D11E6-E41C-49D1-8CBC-4F18471E7EB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EF44B5-07D3-4DD9-ADFE-1367657E692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2289274-6128-4816-ae07-41a25b98233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1987</TotalTime>
  <Words>826</Words>
  <Application>Microsoft Office PowerPoint</Application>
  <PresentationFormat>On-screen Show (4:3)</PresentationFormat>
  <Paragraphs>251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B Mitra</vt:lpstr>
      <vt:lpstr>Franklin Gothic Book</vt:lpstr>
      <vt:lpstr>Century Gothic</vt:lpstr>
      <vt:lpstr>Wingdings</vt:lpstr>
      <vt:lpstr>Berlin Sans FB Demi</vt:lpstr>
      <vt:lpstr>Gill Sans MT</vt:lpstr>
      <vt:lpstr>Tahoma</vt:lpstr>
      <vt:lpstr>Titr</vt:lpstr>
      <vt:lpstr>Wingdings 2</vt:lpstr>
      <vt:lpstr>Nazanin</vt:lpstr>
      <vt:lpstr>2  Nazanin</vt:lpstr>
      <vt:lpstr>B Titr</vt:lpstr>
      <vt:lpstr>Corbel</vt:lpstr>
      <vt:lpstr>Calibri</vt:lpstr>
      <vt:lpstr>bmitra</vt:lpstr>
      <vt:lpstr>B Nazanin</vt:lpstr>
      <vt:lpstr>IranNastaliq</vt:lpstr>
      <vt:lpstr>B Koodak</vt:lpstr>
      <vt:lpstr>Parallax</vt:lpstr>
      <vt:lpstr>PowerPoint Presentation</vt:lpstr>
      <vt:lpstr>PowerPoint Presentation</vt:lpstr>
      <vt:lpstr>        نام شرکت (نام کامل تجاری): عنوان ایده محوری: تاریخ ثبت: محل ثبت: نشانی دفتر: نشانی کارگاه محل تولید:  </vt:lpstr>
      <vt:lpstr>PowerPoint Presentation</vt:lpstr>
      <vt:lpstr>PowerPoint Presentation</vt:lpstr>
      <vt:lpstr>PowerPoint Presentation</vt:lpstr>
      <vt:lpstr>PowerPoint Presentation</vt:lpstr>
      <vt:lpstr>ثبت مجوزهای شرکت، محصول( استاندارد، پتنت ، مجوز و...)  در صورتیکه واحد تحقیق و توسعه به صورت شرکت مستقل به ثبت رسیده و دارای مجوزهایی است،  جدول زیر تکمیل می گردد.</vt:lpstr>
      <vt:lpstr>PowerPoint Presentation</vt:lpstr>
      <vt:lpstr>PowerPoint Presentation</vt:lpstr>
      <vt:lpstr>PowerPoint Presentation</vt:lpstr>
      <vt:lpstr>تصاویر</vt:lpstr>
      <vt:lpstr>مشتریان</vt:lpstr>
      <vt:lpstr>بازار و فروش</vt:lpstr>
      <vt:lpstr>هزینه ها</vt:lpstr>
      <vt:lpstr>استراتژی بازاریابی ورود محصول  </vt:lpstr>
      <vt:lpstr>معرفی رقبای داخلی و خارجی محصول واحد تحقیق و توسعه</vt:lpstr>
      <vt:lpstr>PowerPoint Presentation</vt:lpstr>
      <vt:lpstr>PowerPoint Presentation</vt:lpstr>
      <vt:lpstr>همکاری های پیشنهادی متقابل واحد تحقیق و  توسعه  با پارک</vt:lpstr>
      <vt:lpstr>برنامه کاری(در حوزه توسعه تکنولوژی، محصولات و بازار درپارک)</vt:lpstr>
      <vt:lpstr>سایر مواردی که توضیح آن را ضروری می دانید</vt:lpstr>
    </vt:vector>
  </TitlesOfParts>
  <Company>sbu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نام واحد/شرکت:فایل ارائه تحقیق و توسعه پارک</dc:title>
  <dc:creator>tu-student</dc:creator>
  <cp:lastModifiedBy>windows</cp:lastModifiedBy>
  <cp:revision>114</cp:revision>
  <dcterms:created xsi:type="dcterms:W3CDTF">2018-02-28T06:58:28Z</dcterms:created>
  <dcterms:modified xsi:type="dcterms:W3CDTF">2022-04-30T04:07:16Z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0x01010084F3D08AC40FCE4D8717BDC51D7D24AB</vt:lpwstr>
  </property>
  <property fmtid="{D5CDD505-2E9C-101B-9397-08002B2CF9AE}" pid="3" name="_dlc_DocIdItemGuid">
    <vt:lpwstr>ede2411f-b999-4703-a0b6-3848d7a4d1e2</vt:lpwstr>
  </property>
</Properties>
</file>